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5" r:id="rId4"/>
    <p:sldId id="264" r:id="rId5"/>
    <p:sldId id="258" r:id="rId6"/>
    <p:sldId id="261" r:id="rId7"/>
    <p:sldId id="262" r:id="rId8"/>
    <p:sldId id="260" r:id="rId9"/>
    <p:sldId id="263"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ker, Frances" initials="BF" lastIdx="1" clrIdx="0">
    <p:extLst>
      <p:ext uri="{19B8F6BF-5375-455C-9EA6-DF929625EA0E}">
        <p15:presenceInfo xmlns:p15="http://schemas.microsoft.com/office/powerpoint/2012/main" userId="S::bakerf@dillon.k12.sc.us::fe400bb0-63d6-415f-bf6f-34e8b9ea66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144"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pngimg.com/download/18006"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lifesjourneytoperfection.net/2014/05/we-love-teachers-teacher-appreciation.html" TargetMode="External"/><Relationship Id="rId2" Type="http://schemas.openxmlformats.org/officeDocument/2006/relationships/image" Target="../media/image5.jpeg"/><Relationship Id="rId1" Type="http://schemas.openxmlformats.org/officeDocument/2006/relationships/slideLayout" Target="../slideLayouts/slideLayout8.xml"/><Relationship Id="rId5" Type="http://schemas.openxmlformats.org/officeDocument/2006/relationships/hyperlink" Target="http://www.pngall.com/apple-fruit-png"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kpu.pressbooks.pub/learningtolearnonline/part/who-am-i-on-my-learning-journey-with/" TargetMode="External"/><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www.internetmonk.com/archive/our-misogynist-genocidal-god-and-other-supposed-problems-with-the-bible" TargetMode="External"/><Relationship Id="rId2" Type="http://schemas.openxmlformats.org/officeDocument/2006/relationships/image" Target="../media/image8.jpeg"/><Relationship Id="rId1" Type="http://schemas.openxmlformats.org/officeDocument/2006/relationships/slideLayout" Target="../slideLayouts/slideLayout4.xml"/><Relationship Id="rId5" Type="http://schemas.openxmlformats.org/officeDocument/2006/relationships/hyperlink" Target="https://simple.wikipedia.org/wiki/Forth_Rail_Bridge" TargetMode="Externa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hyperlink" Target="http://www.formulafairness.com/title1" TargetMode="External"/><Relationship Id="rId2" Type="http://schemas.openxmlformats.org/officeDocument/2006/relationships/hyperlink" Target="http://https/www2.ed.gov/policy/elsec/leg/esea02/pg1.html" TargetMode="External"/><Relationship Id="rId1" Type="http://schemas.openxmlformats.org/officeDocument/2006/relationships/slideLayout" Target="../slideLayouts/slideLayout2.xml"/><Relationship Id="rId4" Type="http://schemas.openxmlformats.org/officeDocument/2006/relationships/hyperlink" Target="http://www.naeyc.org/policy/federal/title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9">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65200" y="1383528"/>
            <a:ext cx="5925989" cy="3167510"/>
          </a:xfrm>
        </p:spPr>
        <p:txBody>
          <a:bodyPr anchor="b">
            <a:normAutofit/>
          </a:bodyPr>
          <a:lstStyle/>
          <a:p>
            <a:pPr algn="r"/>
            <a:r>
              <a:rPr lang="en-US" sz="7400">
                <a:cs typeface="Calibri Light"/>
              </a:rPr>
              <a:t>Title 1  Annual Parent Night</a:t>
            </a:r>
          </a:p>
        </p:txBody>
      </p:sp>
      <p:sp>
        <p:nvSpPr>
          <p:cNvPr id="3" name="Subtitle 2"/>
          <p:cNvSpPr>
            <a:spLocks noGrp="1"/>
          </p:cNvSpPr>
          <p:nvPr>
            <p:ph type="subTitle" idx="1"/>
          </p:nvPr>
        </p:nvSpPr>
        <p:spPr>
          <a:xfrm>
            <a:off x="965201" y="4582814"/>
            <a:ext cx="5925987" cy="1312657"/>
          </a:xfrm>
        </p:spPr>
        <p:txBody>
          <a:bodyPr vert="horz" lIns="91440" tIns="45720" rIns="91440" bIns="45720" rtlCol="0" anchor="t">
            <a:normAutofit/>
          </a:bodyPr>
          <a:lstStyle/>
          <a:p>
            <a:pPr algn="r"/>
            <a:r>
              <a:rPr lang="en-US" sz="2200">
                <a:cs typeface="Calibri"/>
              </a:rPr>
              <a:t>September 13, 2022</a:t>
            </a:r>
          </a:p>
          <a:p>
            <a:pPr algn="r"/>
            <a:r>
              <a:rPr lang="en-US" sz="2200">
                <a:cs typeface="Calibri"/>
              </a:rPr>
              <a:t>Lake View Elementary School</a:t>
            </a:r>
          </a:p>
          <a:p>
            <a:pPr algn="r"/>
            <a:r>
              <a:rPr lang="en-US" sz="2200">
                <a:cs typeface="Calibri"/>
              </a:rPr>
              <a:t>Frances Baker - Title 1 Facilitator</a:t>
            </a:r>
          </a:p>
        </p:txBody>
      </p:sp>
      <p:pic>
        <p:nvPicPr>
          <p:cNvPr id="5" name="Picture 4">
            <a:extLst>
              <a:ext uri="{FF2B5EF4-FFF2-40B4-BE49-F238E27FC236}">
                <a16:creationId xmlns:a16="http://schemas.microsoft.com/office/drawing/2014/main" id="{2211BA22-28C0-535B-F521-6CA08E50626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6250" b="6250"/>
          <a:stretch/>
        </p:blipFill>
        <p:spPr>
          <a:xfrm>
            <a:off x="7532962" y="2716809"/>
            <a:ext cx="2621772" cy="1474746"/>
          </a:xfrm>
          <a:prstGeom prst="rect">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9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CB105C1F-5990-4497-821C-43B0B1E89871}"/>
              </a:ext>
            </a:extLst>
          </p:cNvPr>
          <p:cNvSpPr>
            <a:spLocks noGrp="1"/>
          </p:cNvSpPr>
          <p:nvPr>
            <p:ph type="title"/>
          </p:nvPr>
        </p:nvSpPr>
        <p:spPr>
          <a:xfrm>
            <a:off x="1245072" y="1289765"/>
            <a:ext cx="3651101" cy="4270963"/>
          </a:xfrm>
        </p:spPr>
        <p:txBody>
          <a:bodyPr vert="horz" lIns="91440" tIns="45720" rIns="91440" bIns="45720" rtlCol="0" anchor="ctr">
            <a:normAutofit/>
          </a:bodyPr>
          <a:lstStyle/>
          <a:p>
            <a:r>
              <a:rPr lang="en-US" sz="5600" dirty="0">
                <a:solidFill>
                  <a:srgbClr val="FFFFFF"/>
                </a:solidFill>
              </a:rPr>
              <a:t>Let's </a:t>
            </a:r>
            <a:br>
              <a:rPr lang="en-US" sz="5600" dirty="0">
                <a:solidFill>
                  <a:srgbClr val="FFFFFF"/>
                </a:solidFill>
              </a:rPr>
            </a:br>
            <a:r>
              <a:rPr lang="en-US" sz="5600" dirty="0">
                <a:solidFill>
                  <a:srgbClr val="FFFFFF"/>
                </a:solidFill>
              </a:rPr>
              <a:t>Value!</a:t>
            </a:r>
            <a:br>
              <a:rPr lang="en-US" sz="5600" dirty="0">
                <a:solidFill>
                  <a:srgbClr val="FFFFFF"/>
                </a:solidFill>
              </a:rPr>
            </a:br>
            <a:r>
              <a:rPr lang="en-US" sz="5600" dirty="0">
                <a:solidFill>
                  <a:srgbClr val="FFFFFF"/>
                </a:solidFill>
                <a:cs typeface="Calibri Light" panose="020F0302020204030204"/>
              </a:rPr>
              <a:t>Educational</a:t>
            </a:r>
            <a:br>
              <a:rPr lang="en-US" sz="5600" dirty="0">
                <a:solidFill>
                  <a:srgbClr val="FFFFFF"/>
                </a:solidFill>
                <a:cs typeface="Calibri Light" panose="020F0302020204030204"/>
              </a:rPr>
            </a:br>
            <a:r>
              <a:rPr lang="en-US" sz="5600" dirty="0">
                <a:solidFill>
                  <a:srgbClr val="FFFFFF"/>
                </a:solidFill>
                <a:cs typeface="Calibri Light" panose="020F0302020204030204"/>
              </a:rPr>
              <a:t>Success</a:t>
            </a:r>
          </a:p>
        </p:txBody>
      </p:sp>
      <p:sp>
        <p:nvSpPr>
          <p:cNvPr id="89"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9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47" name="Content Placeholder 42">
            <a:extLst>
              <a:ext uri="{FF2B5EF4-FFF2-40B4-BE49-F238E27FC236}">
                <a16:creationId xmlns:a16="http://schemas.microsoft.com/office/drawing/2014/main" id="{6606FE92-2C21-4847-9FC1-F55B295893E7}"/>
              </a:ext>
            </a:extLst>
          </p:cNvPr>
          <p:cNvSpPr>
            <a:spLocks noGrp="1"/>
          </p:cNvSpPr>
          <p:nvPr>
            <p:ph idx="1"/>
          </p:nvPr>
        </p:nvSpPr>
        <p:spPr>
          <a:xfrm>
            <a:off x="6297233" y="518400"/>
            <a:ext cx="4771607" cy="5837949"/>
          </a:xfrm>
        </p:spPr>
        <p:txBody>
          <a:bodyPr vert="horz" lIns="91440" tIns="45720" rIns="91440" bIns="45720" rtlCol="0" anchor="ctr">
            <a:normAutofit/>
          </a:bodyPr>
          <a:lstStyle/>
          <a:p>
            <a:pPr marL="0" indent="0">
              <a:buNone/>
            </a:pPr>
            <a:endParaRPr lang="en-US" sz="2000">
              <a:solidFill>
                <a:schemeClr val="tx1">
                  <a:alpha val="80000"/>
                </a:schemeClr>
              </a:solidFill>
              <a:ea typeface="+mn-lt"/>
              <a:cs typeface="+mn-lt"/>
            </a:endParaRPr>
          </a:p>
          <a:p>
            <a:pPr marL="0" indent="0">
              <a:buNone/>
            </a:pPr>
            <a:r>
              <a:rPr lang="en-US" sz="2000">
                <a:solidFill>
                  <a:schemeClr val="tx1">
                    <a:alpha val="80000"/>
                  </a:schemeClr>
                </a:solidFill>
                <a:ea typeface="+mn-lt"/>
                <a:cs typeface="+mn-lt"/>
              </a:rPr>
              <a:t> Every child deserves a champion—an adult who will never give up on them, who understands the power of connection and insists that they become the best that they can possibly be.</a:t>
            </a:r>
            <a:endParaRPr lang="en-US" sz="2000">
              <a:solidFill>
                <a:schemeClr val="tx1">
                  <a:alpha val="80000"/>
                </a:schemeClr>
              </a:solidFill>
              <a:cs typeface="Calibri" panose="020F0502020204030204"/>
            </a:endParaRPr>
          </a:p>
          <a:p>
            <a:r>
              <a:rPr lang="en-US" sz="2000">
                <a:solidFill>
                  <a:schemeClr val="tx1">
                    <a:alpha val="80000"/>
                  </a:schemeClr>
                </a:solidFill>
                <a:ea typeface="+mn-lt"/>
                <a:cs typeface="+mn-lt"/>
              </a:rPr>
              <a:t>- Rita Pierson</a:t>
            </a:r>
            <a:endParaRPr lang="en-US" sz="2000">
              <a:solidFill>
                <a:schemeClr val="tx1">
                  <a:alpha val="80000"/>
                </a:schemeClr>
              </a:solidFill>
              <a:cs typeface="Calibri"/>
            </a:endParaRPr>
          </a:p>
          <a:p>
            <a:endParaRPr lang="en-US" sz="2000">
              <a:solidFill>
                <a:schemeClr val="tx1">
                  <a:alpha val="80000"/>
                </a:schemeClr>
              </a:solidFill>
              <a:cs typeface="Calibri"/>
            </a:endParaRPr>
          </a:p>
        </p:txBody>
      </p:sp>
      <p:sp>
        <p:nvSpPr>
          <p:cNvPr id="9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00" name="Straight Connector 9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298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Free illustration: Children, Silhouette, Cheers - Free ...">
            <a:extLst>
              <a:ext uri="{FF2B5EF4-FFF2-40B4-BE49-F238E27FC236}">
                <a16:creationId xmlns:a16="http://schemas.microsoft.com/office/drawing/2014/main" id="{E52B4177-91BB-4FF4-A0F9-39E36C434DDC}"/>
              </a:ext>
            </a:extLst>
          </p:cNvPr>
          <p:cNvPicPr>
            <a:picLocks noChangeAspect="1"/>
          </p:cNvPicPr>
          <p:nvPr/>
        </p:nvPicPr>
        <p:blipFill rotWithShape="1">
          <a:blip r:embed="rId2">
            <a:alphaModFix/>
          </a:blip>
          <a:srcRect l="12951" r="21084" b="-1"/>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655E06BC-A8BB-469D-A029-AA0A5CA588D2}"/>
              </a:ext>
            </a:extLst>
          </p:cNvPr>
          <p:cNvSpPr>
            <a:spLocks noGrp="1"/>
          </p:cNvSpPr>
          <p:nvPr>
            <p:ph type="title"/>
          </p:nvPr>
        </p:nvSpPr>
        <p:spPr>
          <a:xfrm>
            <a:off x="804998" y="798445"/>
            <a:ext cx="4803636" cy="1311664"/>
          </a:xfrm>
        </p:spPr>
        <p:txBody>
          <a:bodyPr>
            <a:normAutofit/>
          </a:bodyPr>
          <a:lstStyle/>
          <a:p>
            <a:r>
              <a:rPr lang="en-US">
                <a:solidFill>
                  <a:srgbClr val="000000"/>
                </a:solidFill>
                <a:cs typeface="Calibri Light"/>
              </a:rPr>
              <a:t> What is Title One ?</a:t>
            </a:r>
          </a:p>
        </p:txBody>
      </p:sp>
      <p:sp>
        <p:nvSpPr>
          <p:cNvPr id="3" name="Content Placeholder 2">
            <a:extLst>
              <a:ext uri="{FF2B5EF4-FFF2-40B4-BE49-F238E27FC236}">
                <a16:creationId xmlns:a16="http://schemas.microsoft.com/office/drawing/2014/main" id="{CEC26442-7AF1-4D2A-9A63-8AE4DDB317CC}"/>
              </a:ext>
            </a:extLst>
          </p:cNvPr>
          <p:cNvSpPr>
            <a:spLocks noGrp="1"/>
          </p:cNvSpPr>
          <p:nvPr>
            <p:ph idx="1"/>
          </p:nvPr>
        </p:nvSpPr>
        <p:spPr>
          <a:xfrm>
            <a:off x="804997" y="2112369"/>
            <a:ext cx="4706803" cy="4194410"/>
          </a:xfrm>
        </p:spPr>
        <p:txBody>
          <a:bodyPr vert="horz" lIns="91440" tIns="45720" rIns="91440" bIns="45720" rtlCol="0" anchor="ctr">
            <a:noAutofit/>
          </a:bodyPr>
          <a:lstStyle/>
          <a:p>
            <a:r>
              <a:rPr lang="en-US" sz="2000">
                <a:solidFill>
                  <a:srgbClr val="000000"/>
                </a:solidFill>
                <a:ea typeface="+mn-lt"/>
                <a:cs typeface="+mn-lt"/>
              </a:rPr>
              <a:t>Title 1 is the largest federal aid program for public schools in the United States. Today, Title 1 is part of the </a:t>
            </a:r>
            <a:r>
              <a:rPr lang="en-US" sz="2000" i="1">
                <a:solidFill>
                  <a:srgbClr val="000000"/>
                </a:solidFill>
                <a:ea typeface="+mn-lt"/>
                <a:cs typeface="+mn-lt"/>
              </a:rPr>
              <a:t>No Child Left Behind Act of 2001</a:t>
            </a:r>
            <a:r>
              <a:rPr lang="en-US" sz="2000">
                <a:solidFill>
                  <a:srgbClr val="000000"/>
                </a:solidFill>
                <a:ea typeface="+mn-lt"/>
                <a:cs typeface="+mn-lt"/>
              </a:rPr>
              <a:t> (NCLB) but originated from the </a:t>
            </a:r>
            <a:r>
              <a:rPr lang="en-US" sz="2000" i="1">
                <a:solidFill>
                  <a:srgbClr val="000000"/>
                </a:solidFill>
                <a:ea typeface="+mn-lt"/>
                <a:cs typeface="+mn-lt"/>
              </a:rPr>
              <a:t>Elementary and Secondary Education Act of 1965</a:t>
            </a:r>
            <a:r>
              <a:rPr lang="en-US" sz="2000">
                <a:solidFill>
                  <a:srgbClr val="000000"/>
                </a:solidFill>
                <a:ea typeface="+mn-lt"/>
                <a:cs typeface="+mn-lt"/>
              </a:rPr>
              <a:t> (ESEA) as part of President Lyndon B. Johnson’s “War on Poverty”. </a:t>
            </a:r>
          </a:p>
          <a:p>
            <a:r>
              <a:rPr lang="en-US" sz="2000">
                <a:solidFill>
                  <a:srgbClr val="000000"/>
                </a:solidFill>
                <a:ea typeface="+mn-lt"/>
                <a:cs typeface="+mn-lt"/>
              </a:rPr>
              <a:t>Title I is a federal entitlement program that gives funds to schools in need based on student enrollment, the free and reduced lunch percentage for each school, and other informative data.  (Spivey, Becky L., M.Ed., Handy Handouts)</a:t>
            </a:r>
          </a:p>
        </p:txBody>
      </p:sp>
    </p:spTree>
    <p:extLst>
      <p:ext uri="{BB962C8B-B14F-4D97-AF65-F5344CB8AC3E}">
        <p14:creationId xmlns:p14="http://schemas.microsoft.com/office/powerpoint/2010/main" val="142254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erson posing for a picture&#10;&#10;Description automatically generated">
            <a:extLst>
              <a:ext uri="{FF2B5EF4-FFF2-40B4-BE49-F238E27FC236}">
                <a16:creationId xmlns:a16="http://schemas.microsoft.com/office/drawing/2014/main" id="{4C85E869-389E-4455-B02B-0F2E07756824}"/>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l="4798" r="11618" b="1"/>
          <a:stretch/>
        </p:blipFill>
        <p:spPr>
          <a:xfrm>
            <a:off x="-4243" y="10"/>
            <a:ext cx="12196243" cy="6857990"/>
          </a:xfrm>
          <a:prstGeom prst="rect">
            <a:avLst/>
          </a:prstGeom>
        </p:spPr>
      </p:pic>
      <p:sp>
        <p:nvSpPr>
          <p:cNvPr id="2" name="Title 1">
            <a:extLst>
              <a:ext uri="{FF2B5EF4-FFF2-40B4-BE49-F238E27FC236}">
                <a16:creationId xmlns:a16="http://schemas.microsoft.com/office/drawing/2014/main" id="{40A7A7B4-A12D-4FD9-BEB8-228E1B6CD24B}"/>
              </a:ext>
            </a:extLst>
          </p:cNvPr>
          <p:cNvSpPr>
            <a:spLocks noGrp="1"/>
          </p:cNvSpPr>
          <p:nvPr>
            <p:ph type="title"/>
          </p:nvPr>
        </p:nvSpPr>
        <p:spPr>
          <a:xfrm>
            <a:off x="643467" y="321734"/>
            <a:ext cx="10905066" cy="1135737"/>
          </a:xfrm>
        </p:spPr>
        <p:txBody>
          <a:bodyPr>
            <a:normAutofit/>
          </a:bodyPr>
          <a:lstStyle/>
          <a:p>
            <a:r>
              <a:rPr lang="en-US" sz="3600">
                <a:cs typeface="Calibri Light"/>
              </a:rPr>
              <a:t>What is the purpose of Title 1</a:t>
            </a:r>
            <a:endParaRPr lang="en-US" sz="3600"/>
          </a:p>
        </p:txBody>
      </p:sp>
      <p:sp>
        <p:nvSpPr>
          <p:cNvPr id="3" name="Content Placeholder 2">
            <a:extLst>
              <a:ext uri="{FF2B5EF4-FFF2-40B4-BE49-F238E27FC236}">
                <a16:creationId xmlns:a16="http://schemas.microsoft.com/office/drawing/2014/main" id="{74DC7FBA-F6C3-4D85-905B-F111D9CE2469}"/>
              </a:ext>
            </a:extLst>
          </p:cNvPr>
          <p:cNvSpPr>
            <a:spLocks noGrp="1"/>
          </p:cNvSpPr>
          <p:nvPr>
            <p:ph idx="1"/>
          </p:nvPr>
        </p:nvSpPr>
        <p:spPr>
          <a:xfrm>
            <a:off x="104063" y="34695"/>
            <a:ext cx="12997224" cy="6760494"/>
          </a:xfrm>
        </p:spPr>
        <p:txBody>
          <a:bodyPr vert="horz" lIns="91440" tIns="45720" rIns="91440" bIns="45720" rtlCol="0" anchor="t">
            <a:normAutofit/>
          </a:bodyPr>
          <a:lstStyle/>
          <a:p>
            <a:pPr marL="0" indent="0">
              <a:buNone/>
            </a:pPr>
            <a:endParaRPr lang="en-US" sz="2000">
              <a:ea typeface="+mn-lt"/>
              <a:cs typeface="+mn-lt"/>
            </a:endParaRPr>
          </a:p>
          <a:p>
            <a:pPr marL="0" indent="0">
              <a:buNone/>
            </a:pPr>
            <a:endParaRPr lang="en-US" sz="2000">
              <a:ea typeface="+mn-lt"/>
              <a:cs typeface="+mn-lt"/>
            </a:endParaRPr>
          </a:p>
          <a:p>
            <a:pPr marL="0" indent="0">
              <a:buNone/>
            </a:pPr>
            <a:endParaRPr lang="en-US" sz="2400">
              <a:ea typeface="+mn-lt"/>
              <a:cs typeface="+mn-lt"/>
            </a:endParaRPr>
          </a:p>
          <a:p>
            <a:pPr marL="0" indent="0">
              <a:buNone/>
            </a:pPr>
            <a:endParaRPr lang="en-US" sz="2400">
              <a:ea typeface="+mn-lt"/>
              <a:cs typeface="+mn-lt"/>
            </a:endParaRPr>
          </a:p>
          <a:p>
            <a:pPr marL="0" indent="0">
              <a:buNone/>
            </a:pPr>
            <a:endParaRPr lang="en-US" sz="2400">
              <a:ea typeface="+mn-lt"/>
              <a:cs typeface="+mn-lt"/>
            </a:endParaRPr>
          </a:p>
          <a:p>
            <a:pPr marL="0" indent="0">
              <a:buNone/>
            </a:pPr>
            <a:endParaRPr lang="en-US" sz="2400">
              <a:ea typeface="+mn-lt"/>
              <a:cs typeface="+mn-lt"/>
            </a:endParaRPr>
          </a:p>
          <a:p>
            <a:pPr marL="0" indent="0">
              <a:buNone/>
            </a:pPr>
            <a:endParaRPr lang="en-US" sz="2400">
              <a:ea typeface="+mn-lt"/>
              <a:cs typeface="+mn-lt"/>
            </a:endParaRPr>
          </a:p>
          <a:p>
            <a:pPr marL="0" indent="0">
              <a:buNone/>
            </a:pPr>
            <a:endParaRPr lang="en-US" sz="2400">
              <a:ea typeface="+mn-lt"/>
              <a:cs typeface="+mn-lt"/>
            </a:endParaRPr>
          </a:p>
          <a:p>
            <a:pPr marL="0" indent="0">
              <a:buNone/>
            </a:pPr>
            <a:endParaRPr lang="en-US" sz="2400">
              <a:ea typeface="+mn-lt"/>
              <a:cs typeface="+mn-lt"/>
            </a:endParaRPr>
          </a:p>
          <a:p>
            <a:pPr marL="0" indent="0">
              <a:buNone/>
            </a:pPr>
            <a:endParaRPr lang="en-US" sz="2400">
              <a:ea typeface="+mn-lt"/>
              <a:cs typeface="+mn-lt"/>
            </a:endParaRPr>
          </a:p>
          <a:p>
            <a:pPr marL="0" indent="0">
              <a:buNone/>
            </a:pPr>
            <a:endParaRPr lang="en-US" sz="2400">
              <a:ea typeface="+mn-lt"/>
              <a:cs typeface="+mn-lt"/>
            </a:endParaRPr>
          </a:p>
          <a:p>
            <a:pPr marL="0" indent="0">
              <a:buNone/>
            </a:pPr>
            <a:endParaRPr lang="en-US" sz="2400">
              <a:ea typeface="+mn-lt"/>
              <a:cs typeface="+mn-lt"/>
            </a:endParaRPr>
          </a:p>
          <a:p>
            <a:pPr marL="0" indent="0">
              <a:buNone/>
            </a:pPr>
            <a:r>
              <a:rPr lang="en-US" sz="2400" dirty="0">
                <a:ea typeface="+mn-lt"/>
                <a:cs typeface="+mn-lt"/>
              </a:rPr>
              <a:t>T</a:t>
            </a:r>
            <a:r>
              <a:rPr lang="en-US" sz="2400" b="1" dirty="0">
                <a:ea typeface="+mn-lt"/>
                <a:cs typeface="+mn-lt"/>
              </a:rPr>
              <a:t>he purpose of this title is to ensure that all children have a fair, equal, and significant </a:t>
            </a:r>
            <a:endParaRPr lang="en-US" dirty="0">
              <a:cs typeface="Calibri"/>
            </a:endParaRPr>
          </a:p>
          <a:p>
            <a:pPr marL="0" indent="0">
              <a:buNone/>
            </a:pPr>
            <a:r>
              <a:rPr lang="en-US" sz="2400" b="1" dirty="0">
                <a:ea typeface="+mn-lt"/>
                <a:cs typeface="+mn-lt"/>
              </a:rPr>
              <a:t>opportunity to obtain a high-quality education and reach, at a minimum, proficiency on</a:t>
            </a:r>
          </a:p>
          <a:p>
            <a:pPr marL="0" indent="0">
              <a:buNone/>
            </a:pPr>
            <a:r>
              <a:rPr lang="en-US" sz="2400" b="1">
                <a:ea typeface="+mn-lt"/>
                <a:cs typeface="+mn-lt"/>
              </a:rPr>
              <a:t> challenging State academic achievement standards and state academic assessments.</a:t>
            </a:r>
            <a:endParaRPr lang="en-US" sz="2400" b="1">
              <a:cs typeface="Calibri"/>
            </a:endParaRPr>
          </a:p>
          <a:p>
            <a:endParaRPr lang="en-US" sz="2400" b="1">
              <a:ea typeface="+mn-lt"/>
              <a:cs typeface="+mn-lt"/>
            </a:endParaRPr>
          </a:p>
          <a:p>
            <a:endParaRPr lang="en-US" sz="2000">
              <a:ea typeface="+mn-lt"/>
              <a:cs typeface="+mn-lt"/>
            </a:endParaRPr>
          </a:p>
          <a:p>
            <a:endParaRPr lang="en-US" sz="2000">
              <a:ea typeface="+mn-lt"/>
              <a:cs typeface="+mn-lt"/>
            </a:endParaRPr>
          </a:p>
        </p:txBody>
      </p:sp>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665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15DE81-1AD1-43E1-8A21-9C871039E1E1}"/>
              </a:ext>
            </a:extLst>
          </p:cNvPr>
          <p:cNvSpPr>
            <a:spLocks noGrp="1"/>
          </p:cNvSpPr>
          <p:nvPr>
            <p:ph type="title"/>
          </p:nvPr>
        </p:nvSpPr>
        <p:spPr>
          <a:xfrm>
            <a:off x="956826" y="1112969"/>
            <a:ext cx="3937298" cy="4166010"/>
          </a:xfrm>
        </p:spPr>
        <p:txBody>
          <a:bodyPr>
            <a:normAutofit/>
          </a:bodyPr>
          <a:lstStyle/>
          <a:p>
            <a:r>
              <a:rPr lang="en-US">
                <a:solidFill>
                  <a:srgbClr val="FFFFFF"/>
                </a:solidFill>
                <a:latin typeface="Calibri"/>
                <a:cs typeface="Calibri"/>
              </a:rPr>
              <a:t>     What can Title 1 funds be used for?</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84E4155-1E13-43BF-B0C2-D7F1CF277D94}"/>
              </a:ext>
            </a:extLst>
          </p:cNvPr>
          <p:cNvSpPr>
            <a:spLocks noGrp="1"/>
          </p:cNvSpPr>
          <p:nvPr>
            <p:ph idx="1"/>
          </p:nvPr>
        </p:nvSpPr>
        <p:spPr>
          <a:xfrm>
            <a:off x="6096000" y="820880"/>
            <a:ext cx="5344063" cy="4903727"/>
          </a:xfrm>
        </p:spPr>
        <p:txBody>
          <a:bodyPr vert="horz" lIns="91440" tIns="45720" rIns="91440" bIns="45720" rtlCol="0" anchor="t">
            <a:normAutofit/>
          </a:bodyPr>
          <a:lstStyle/>
          <a:p>
            <a:endParaRPr lang="en-US" sz="2600">
              <a:ea typeface="+mn-lt"/>
              <a:cs typeface="+mn-lt"/>
            </a:endParaRPr>
          </a:p>
          <a:p>
            <a:pPr marL="0" indent="0">
              <a:buNone/>
            </a:pPr>
            <a:r>
              <a:rPr lang="en-US" sz="2600">
                <a:ea typeface="+mn-lt"/>
                <a:cs typeface="+mn-lt"/>
              </a:rPr>
              <a:t>According to federal law, </a:t>
            </a:r>
            <a:r>
              <a:rPr lang="en-US" sz="2600" b="1">
                <a:ea typeface="+mn-lt"/>
                <a:cs typeface="+mn-lt"/>
              </a:rPr>
              <a:t>Title</a:t>
            </a:r>
            <a:r>
              <a:rPr lang="en-US" sz="2600">
                <a:ea typeface="+mn-lt"/>
                <a:cs typeface="+mn-lt"/>
              </a:rPr>
              <a:t> I </a:t>
            </a:r>
            <a:r>
              <a:rPr lang="en-US" sz="2600" b="1">
                <a:ea typeface="+mn-lt"/>
                <a:cs typeface="+mn-lt"/>
              </a:rPr>
              <a:t>funds can</a:t>
            </a:r>
            <a:r>
              <a:rPr lang="en-US" sz="2600">
                <a:ea typeface="+mn-lt"/>
                <a:cs typeface="+mn-lt"/>
              </a:rPr>
              <a:t> be </a:t>
            </a:r>
            <a:r>
              <a:rPr lang="en-US" sz="2600" b="1">
                <a:ea typeface="+mn-lt"/>
                <a:cs typeface="+mn-lt"/>
              </a:rPr>
              <a:t>used</a:t>
            </a:r>
            <a:r>
              <a:rPr lang="en-US" sz="2600">
                <a:ea typeface="+mn-lt"/>
                <a:cs typeface="+mn-lt"/>
              </a:rPr>
              <a:t> for non-instructional </a:t>
            </a:r>
          </a:p>
          <a:p>
            <a:pPr marL="0" indent="0">
              <a:buNone/>
            </a:pPr>
            <a:r>
              <a:rPr lang="en-US" sz="2600">
                <a:ea typeface="+mn-lt"/>
                <a:cs typeface="+mn-lt"/>
              </a:rPr>
              <a:t>costs (behavior supports, attendance programs, community/parent </a:t>
            </a:r>
            <a:endParaRPr lang="en-US">
              <a:cs typeface="Calibri" panose="020F0502020204030204"/>
            </a:endParaRPr>
          </a:p>
          <a:p>
            <a:pPr marL="0" indent="0">
              <a:buNone/>
            </a:pPr>
            <a:r>
              <a:rPr lang="en-US" sz="2600">
                <a:ea typeface="+mn-lt"/>
                <a:cs typeface="+mn-lt"/>
              </a:rPr>
              <a:t>engagement) if these costs are shown to help improve student </a:t>
            </a:r>
          </a:p>
          <a:p>
            <a:pPr marL="0" indent="0">
              <a:buNone/>
            </a:pPr>
            <a:r>
              <a:rPr lang="en-US" sz="2600">
                <a:ea typeface="+mn-lt"/>
                <a:cs typeface="+mn-lt"/>
              </a:rPr>
              <a:t>achievement. </a:t>
            </a:r>
            <a:r>
              <a:rPr lang="en-US" sz="2600" b="1">
                <a:ea typeface="+mn-lt"/>
                <a:cs typeface="+mn-lt"/>
              </a:rPr>
              <a:t>Title</a:t>
            </a:r>
            <a:r>
              <a:rPr lang="en-US" sz="2600">
                <a:ea typeface="+mn-lt"/>
                <a:cs typeface="+mn-lt"/>
              </a:rPr>
              <a:t> I </a:t>
            </a:r>
            <a:r>
              <a:rPr lang="en-US" sz="2600" b="1">
                <a:ea typeface="+mn-lt"/>
                <a:cs typeface="+mn-lt"/>
              </a:rPr>
              <a:t>funds can</a:t>
            </a:r>
            <a:r>
              <a:rPr lang="en-US" sz="2600">
                <a:ea typeface="+mn-lt"/>
                <a:cs typeface="+mn-lt"/>
              </a:rPr>
              <a:t> be spent on comprehensive, school-</a:t>
            </a:r>
          </a:p>
          <a:p>
            <a:pPr marL="0" indent="0">
              <a:buNone/>
            </a:pPr>
            <a:r>
              <a:rPr lang="en-US" sz="2600">
                <a:ea typeface="+mn-lt"/>
                <a:cs typeface="+mn-lt"/>
              </a:rPr>
              <a:t>wide interventions.(10/23/19, Google)</a:t>
            </a:r>
            <a:endParaRPr lang="en-US" sz="2600">
              <a:cs typeface="Calibri" panose="020F0502020204030204"/>
            </a:endParaRPr>
          </a:p>
          <a:p>
            <a:endParaRPr lang="en-US" sz="2600" dirty="0">
              <a:cs typeface="Calibri" panose="020F0502020204030204"/>
            </a:endParaRP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460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8DB163-A508-497B-BC7C-3B05524A4F5B}"/>
              </a:ext>
            </a:extLst>
          </p:cNvPr>
          <p:cNvSpPr>
            <a:spLocks noGrp="1"/>
          </p:cNvSpPr>
          <p:nvPr>
            <p:ph type="title"/>
          </p:nvPr>
        </p:nvSpPr>
        <p:spPr>
          <a:xfrm>
            <a:off x="1075767" y="1188637"/>
            <a:ext cx="2988234" cy="4480726"/>
          </a:xfrm>
        </p:spPr>
        <p:txBody>
          <a:bodyPr>
            <a:normAutofit/>
          </a:bodyPr>
          <a:lstStyle/>
          <a:p>
            <a:pPr algn="r"/>
            <a:r>
              <a:rPr lang="en-US" sz="6100" dirty="0">
                <a:cs typeface="Calibri Light" panose="020F0302020204030204"/>
              </a:rPr>
              <a:t>How will Title 1 support </a:t>
            </a:r>
            <a:r>
              <a:rPr lang="en-US" sz="6100">
                <a:cs typeface="Calibri Light" panose="020F0302020204030204"/>
              </a:rPr>
              <a:t>LVES?</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80FACD6-BC9F-4B48-9587-E47E950F8F36}"/>
              </a:ext>
            </a:extLst>
          </p:cNvPr>
          <p:cNvSpPr>
            <a:spLocks noGrp="1"/>
          </p:cNvSpPr>
          <p:nvPr>
            <p:ph idx="1"/>
          </p:nvPr>
        </p:nvSpPr>
        <p:spPr>
          <a:xfrm>
            <a:off x="5255260" y="1648870"/>
            <a:ext cx="4702848" cy="3560260"/>
          </a:xfrm>
        </p:spPr>
        <p:txBody>
          <a:bodyPr vert="horz" lIns="91440" tIns="45720" rIns="91440" bIns="45720" rtlCol="0" anchor="ctr">
            <a:normAutofit/>
          </a:bodyPr>
          <a:lstStyle/>
          <a:p>
            <a:pPr marL="0" indent="0">
              <a:buNone/>
            </a:pPr>
            <a:r>
              <a:rPr lang="en-US" sz="2400">
                <a:ea typeface="+mn-lt"/>
                <a:cs typeface="+mn-lt"/>
              </a:rPr>
              <a:t>Schools receiving Title 1 money to support a </a:t>
            </a:r>
            <a:r>
              <a:rPr lang="en-US" sz="2400" i="1">
                <a:ea typeface="+mn-lt"/>
                <a:cs typeface="+mn-lt"/>
              </a:rPr>
              <a:t>school-wide program</a:t>
            </a:r>
            <a:r>
              <a:rPr lang="en-US" sz="2400">
                <a:ea typeface="+mn-lt"/>
                <a:cs typeface="+mn-lt"/>
              </a:rPr>
              <a:t> may use their funds to improve student achievement throughout their </a:t>
            </a:r>
            <a:r>
              <a:rPr lang="en-US" sz="2400" i="1">
                <a:ea typeface="+mn-lt"/>
                <a:cs typeface="+mn-lt"/>
              </a:rPr>
              <a:t>entire</a:t>
            </a:r>
            <a:r>
              <a:rPr lang="en-US" sz="2400">
                <a:ea typeface="+mn-lt"/>
                <a:cs typeface="+mn-lt"/>
              </a:rPr>
              <a:t> school; therefore, </a:t>
            </a:r>
            <a:r>
              <a:rPr lang="en-US" sz="2400" i="1">
                <a:ea typeface="+mn-lt"/>
                <a:cs typeface="+mn-lt"/>
              </a:rPr>
              <a:t>every</a:t>
            </a:r>
            <a:r>
              <a:rPr lang="en-US" sz="2400">
                <a:ea typeface="+mn-lt"/>
                <a:cs typeface="+mn-lt"/>
              </a:rPr>
              <a:t> child benefits from the added services and programs, not just the students identified as eligible to participate. </a:t>
            </a:r>
            <a:endParaRPr lang="en-US"/>
          </a:p>
          <a:p>
            <a:endParaRPr lang="en-US" sz="2400">
              <a:cs typeface="Calibri"/>
            </a:endParaRPr>
          </a:p>
        </p:txBody>
      </p:sp>
    </p:spTree>
    <p:extLst>
      <p:ext uri="{BB962C8B-B14F-4D97-AF65-F5344CB8AC3E}">
        <p14:creationId xmlns:p14="http://schemas.microsoft.com/office/powerpoint/2010/main" val="3293924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2">
            <a:extLst>
              <a:ext uri="{FF2B5EF4-FFF2-40B4-BE49-F238E27FC236}">
                <a16:creationId xmlns:a16="http://schemas.microsoft.com/office/drawing/2014/main" id="{FB33DC6A-1F1C-4A06-834E-CFF88F1C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Freeform: Shape 34">
            <a:extLst>
              <a:ext uri="{FF2B5EF4-FFF2-40B4-BE49-F238E27FC236}">
                <a16:creationId xmlns:a16="http://schemas.microsoft.com/office/drawing/2014/main" id="{0FE1D5CF-87B8-4A8A-AD3C-01D06A60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08641" cy="6858000"/>
          </a:xfrm>
          <a:custGeom>
            <a:avLst/>
            <a:gdLst>
              <a:gd name="connsiteX0" fmla="*/ 0 w 6208641"/>
              <a:gd name="connsiteY0" fmla="*/ 0 h 6858000"/>
              <a:gd name="connsiteX1" fmla="*/ 5464181 w 6208641"/>
              <a:gd name="connsiteY1" fmla="*/ 0 h 6858000"/>
              <a:gd name="connsiteX2" fmla="*/ 5538086 w 6208641"/>
              <a:gd name="connsiteY2" fmla="*/ 159684 h 6858000"/>
              <a:gd name="connsiteX3" fmla="*/ 6208641 w 6208641"/>
              <a:gd name="connsiteY3" fmla="*/ 3706589 h 6858000"/>
              <a:gd name="connsiteX4" fmla="*/ 5734754 w 6208641"/>
              <a:gd name="connsiteY4" fmla="*/ 6730443 h 6858000"/>
              <a:gd name="connsiteX5" fmla="*/ 5689361 w 6208641"/>
              <a:gd name="connsiteY5" fmla="*/ 6858000 h 6858000"/>
              <a:gd name="connsiteX6" fmla="*/ 0 w 620864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8641" h="6858000">
                <a:moveTo>
                  <a:pt x="0" y="0"/>
                </a:moveTo>
                <a:lnTo>
                  <a:pt x="5464181" y="0"/>
                </a:lnTo>
                <a:lnTo>
                  <a:pt x="5538086" y="159684"/>
                </a:lnTo>
                <a:cubicBezTo>
                  <a:pt x="5961440" y="1172168"/>
                  <a:pt x="6208641" y="2392735"/>
                  <a:pt x="6208641" y="3706589"/>
                </a:cubicBezTo>
                <a:cubicBezTo>
                  <a:pt x="6208641" y="4801467"/>
                  <a:pt x="6036974" y="5831563"/>
                  <a:pt x="5734754" y="6730443"/>
                </a:cubicBezTo>
                <a:lnTo>
                  <a:pt x="568936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3" name="Freeform: Shape 36">
            <a:extLst>
              <a:ext uri="{FF2B5EF4-FFF2-40B4-BE49-F238E27FC236}">
                <a16:creationId xmlns:a16="http://schemas.microsoft.com/office/drawing/2014/main" id="{60926200-45C2-41E9-839F-31CD5FE4C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03325" cy="6858000"/>
          </a:xfrm>
          <a:custGeom>
            <a:avLst/>
            <a:gdLst>
              <a:gd name="connsiteX0" fmla="*/ 0 w 6203325"/>
              <a:gd name="connsiteY0" fmla="*/ 0 h 6858000"/>
              <a:gd name="connsiteX1" fmla="*/ 5458865 w 6203325"/>
              <a:gd name="connsiteY1" fmla="*/ 0 h 6858000"/>
              <a:gd name="connsiteX2" fmla="*/ 5532770 w 6203325"/>
              <a:gd name="connsiteY2" fmla="*/ 159684 h 6858000"/>
              <a:gd name="connsiteX3" fmla="*/ 6203325 w 6203325"/>
              <a:gd name="connsiteY3" fmla="*/ 3706589 h 6858000"/>
              <a:gd name="connsiteX4" fmla="*/ 5729438 w 6203325"/>
              <a:gd name="connsiteY4" fmla="*/ 6730443 h 6858000"/>
              <a:gd name="connsiteX5" fmla="*/ 5684045 w 6203325"/>
              <a:gd name="connsiteY5" fmla="*/ 6858000 h 6858000"/>
              <a:gd name="connsiteX6" fmla="*/ 0 w 62033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3325" h="6858000">
                <a:moveTo>
                  <a:pt x="0" y="0"/>
                </a:moveTo>
                <a:lnTo>
                  <a:pt x="5458865" y="0"/>
                </a:lnTo>
                <a:lnTo>
                  <a:pt x="5532770" y="159684"/>
                </a:lnTo>
                <a:cubicBezTo>
                  <a:pt x="5956124" y="1172168"/>
                  <a:pt x="6203325" y="2392735"/>
                  <a:pt x="6203325" y="3706589"/>
                </a:cubicBezTo>
                <a:cubicBezTo>
                  <a:pt x="6203325" y="4801467"/>
                  <a:pt x="6031658" y="5831563"/>
                  <a:pt x="5729438" y="6730443"/>
                </a:cubicBezTo>
                <a:lnTo>
                  <a:pt x="568404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57139F-4DE7-4688-825F-299D876643CA}"/>
              </a:ext>
            </a:extLst>
          </p:cNvPr>
          <p:cNvSpPr>
            <a:spLocks noGrp="1"/>
          </p:cNvSpPr>
          <p:nvPr>
            <p:ph type="title"/>
          </p:nvPr>
        </p:nvSpPr>
        <p:spPr>
          <a:xfrm>
            <a:off x="489098" y="1106034"/>
            <a:ext cx="5019074" cy="3204134"/>
          </a:xfrm>
        </p:spPr>
        <p:txBody>
          <a:bodyPr vert="horz" lIns="91440" tIns="45720" rIns="91440" bIns="45720" rtlCol="0" anchor="b">
            <a:normAutofit/>
          </a:bodyPr>
          <a:lstStyle/>
          <a:p>
            <a:r>
              <a:rPr lang="en-US" sz="5400"/>
              <a:t>Title 1 funding supports hiring new teachers and staff.</a:t>
            </a:r>
          </a:p>
        </p:txBody>
      </p:sp>
      <p:sp>
        <p:nvSpPr>
          <p:cNvPr id="3" name="Text Placeholder 2">
            <a:extLst>
              <a:ext uri="{FF2B5EF4-FFF2-40B4-BE49-F238E27FC236}">
                <a16:creationId xmlns:a16="http://schemas.microsoft.com/office/drawing/2014/main" id="{CEAFDCBC-8E65-4CC2-94FC-880224EE96D5}"/>
              </a:ext>
            </a:extLst>
          </p:cNvPr>
          <p:cNvSpPr>
            <a:spLocks noGrp="1"/>
          </p:cNvSpPr>
          <p:nvPr>
            <p:ph type="body" sz="half" idx="2"/>
          </p:nvPr>
        </p:nvSpPr>
        <p:spPr>
          <a:xfrm>
            <a:off x="494124" y="4872922"/>
            <a:ext cx="5013698" cy="1208141"/>
          </a:xfrm>
        </p:spPr>
        <p:txBody>
          <a:bodyPr vert="horz" lIns="91440" tIns="45720" rIns="91440" bIns="45720" rtlCol="0" anchor="t">
            <a:normAutofit/>
          </a:bodyPr>
          <a:lstStyle/>
          <a:p>
            <a:r>
              <a:rPr lang="en-US" sz="2800" dirty="0"/>
              <a:t>Welcome all new teachers, </a:t>
            </a:r>
            <a:r>
              <a:rPr lang="en-US" sz="2800"/>
              <a:t>veterans and staff to LVES.</a:t>
            </a:r>
          </a:p>
        </p:txBody>
      </p:sp>
      <p:sp>
        <p:nvSpPr>
          <p:cNvPr id="44" name="Rectangle 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7" name="Picture 27" descr="A screenshot of a cell phone&#10;&#10;Description automatically generated">
            <a:extLst>
              <a:ext uri="{FF2B5EF4-FFF2-40B4-BE49-F238E27FC236}">
                <a16:creationId xmlns:a16="http://schemas.microsoft.com/office/drawing/2014/main" id="{70D28DCA-9252-4CBA-819C-2F49D1615FFB}"/>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7976886" y="625683"/>
            <a:ext cx="2743200" cy="2743200"/>
          </a:xfrm>
          <a:prstGeom prst="rect">
            <a:avLst/>
          </a:prstGeom>
        </p:spPr>
      </p:pic>
      <p:sp>
        <p:nvSpPr>
          <p:cNvPr id="45" name="Rectangle 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546920"/>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bowl of fruit&#10;&#10;Description automatically generated">
            <a:extLst>
              <a:ext uri="{FF2B5EF4-FFF2-40B4-BE49-F238E27FC236}">
                <a16:creationId xmlns:a16="http://schemas.microsoft.com/office/drawing/2014/main" id="{5F41080E-BEB2-40F6-BAF3-BBF429469FC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637058" y="3550309"/>
            <a:ext cx="3422859" cy="2743200"/>
          </a:xfrm>
          <a:prstGeom prst="rect">
            <a:avLst/>
          </a:prstGeom>
        </p:spPr>
      </p:pic>
      <p:sp>
        <p:nvSpPr>
          <p:cNvPr id="28" name="TextBox 27">
            <a:extLst>
              <a:ext uri="{FF2B5EF4-FFF2-40B4-BE49-F238E27FC236}">
                <a16:creationId xmlns:a16="http://schemas.microsoft.com/office/drawing/2014/main" id="{3BE38E3D-2643-40F9-91E3-F5A60FEB82E3}"/>
              </a:ext>
            </a:extLst>
          </p:cNvPr>
          <p:cNvSpPr txBox="1"/>
          <p:nvPr/>
        </p:nvSpPr>
        <p:spPr>
          <a:xfrm>
            <a:off x="1252538" y="6176963"/>
            <a:ext cx="4352925" cy="317500"/>
          </a:xfrm>
          <a:prstGeom prst="rect">
            <a:avLst/>
          </a:prstGeom>
        </p:spPr>
        <p:txBody>
          <a:bodyPr lIns="91440" tIns="45720" rIns="91440" bIns="45720" anchor="t">
            <a:normAutofit fontScale="92500" lnSpcReduction="20000"/>
          </a:bodyPr>
          <a:lstStyle/>
          <a:p>
            <a:endParaRPr lang="en-US">
              <a:cs typeface="Calibri"/>
            </a:endParaRPr>
          </a:p>
        </p:txBody>
      </p:sp>
    </p:spTree>
    <p:extLst>
      <p:ext uri="{BB962C8B-B14F-4D97-AF65-F5344CB8AC3E}">
        <p14:creationId xmlns:p14="http://schemas.microsoft.com/office/powerpoint/2010/main" val="90444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E8E758-CE14-4EA0-A567-B42F3778A4BA}"/>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2800"/>
              <a:t>Title 1 supports student and teacher mastery learning</a:t>
            </a:r>
          </a:p>
        </p:txBody>
      </p:sp>
      <p:grpSp>
        <p:nvGrpSpPr>
          <p:cNvPr id="17" name="Group 2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3" name="Rectangle 2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ABBC030-9F5C-4A6B-B571-8D2014362863}"/>
              </a:ext>
            </a:extLst>
          </p:cNvPr>
          <p:cNvSpPr>
            <a:spLocks noGrp="1"/>
          </p:cNvSpPr>
          <p:nvPr>
            <p:ph type="body" sz="half" idx="2"/>
          </p:nvPr>
        </p:nvSpPr>
        <p:spPr>
          <a:xfrm>
            <a:off x="590719" y="2330505"/>
            <a:ext cx="4559425" cy="3979585"/>
          </a:xfrm>
        </p:spPr>
        <p:txBody>
          <a:bodyPr vert="horz" lIns="91440" tIns="45720" rIns="91440" bIns="45720" rtlCol="0" anchor="ctr">
            <a:normAutofit/>
          </a:bodyPr>
          <a:lstStyle/>
          <a:p>
            <a:pPr marL="285750" indent="-228600">
              <a:buFont typeface="Arial" panose="020B0604020202020204" pitchFamily="34" charset="0"/>
              <a:buChar char="•"/>
            </a:pPr>
            <a:endParaRPr lang="en-US" sz="2000"/>
          </a:p>
          <a:p>
            <a:pPr marL="285750" indent="-228600">
              <a:buFont typeface="Arial" panose="020B0604020202020204" pitchFamily="34" charset="0"/>
              <a:buChar char="•"/>
            </a:pPr>
            <a:r>
              <a:rPr lang="en-US" sz="2000" dirty="0"/>
              <a:t>Testing, will  assist LVES when setting goals for student improvement and implementing research-based instructional programs that support/supplement regular classroom instruction. </a:t>
            </a:r>
            <a:endParaRPr lang="en-US" sz="2000" dirty="0">
              <a:cs typeface="Calibri"/>
            </a:endParaRPr>
          </a:p>
          <a:p>
            <a:pPr marL="285750" indent="-228600">
              <a:buFont typeface="Arial" panose="020B0604020202020204" pitchFamily="34" charset="0"/>
              <a:buChar char="•"/>
            </a:pPr>
            <a:r>
              <a:rPr lang="en-US" sz="2000" dirty="0"/>
              <a:t>Professional knowledge and skills are improved through continuous educational opportunities and intense professional development. </a:t>
            </a:r>
            <a:endParaRPr lang="en-US" sz="2000" dirty="0">
              <a:cs typeface="Calibri"/>
            </a:endParaRPr>
          </a:p>
          <a:p>
            <a:pPr marL="285750" indent="-228600">
              <a:buFont typeface="Arial" panose="020B0604020202020204" pitchFamily="34" charset="0"/>
              <a:buChar char="•"/>
            </a:pPr>
            <a:endParaRPr lang="en-US" sz="2000"/>
          </a:p>
        </p:txBody>
      </p:sp>
      <p:sp>
        <p:nvSpPr>
          <p:cNvPr id="28" name="Rectangle 2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close up of a logo&#10;&#10;Description automatically generated">
            <a:extLst>
              <a:ext uri="{FF2B5EF4-FFF2-40B4-BE49-F238E27FC236}">
                <a16:creationId xmlns:a16="http://schemas.microsoft.com/office/drawing/2014/main" id="{C9201E7F-AB59-4021-B9F5-54C4C4AC51A7}"/>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5183188" y="1039524"/>
            <a:ext cx="6172200" cy="4769427"/>
          </a:xfrm>
        </p:spPr>
      </p:pic>
      <p:sp>
        <p:nvSpPr>
          <p:cNvPr id="7" name="TextBox 6">
            <a:extLst>
              <a:ext uri="{FF2B5EF4-FFF2-40B4-BE49-F238E27FC236}">
                <a16:creationId xmlns:a16="http://schemas.microsoft.com/office/drawing/2014/main" id="{9771C21B-4014-414C-ABCF-13F26BDED0D6}"/>
              </a:ext>
            </a:extLst>
          </p:cNvPr>
          <p:cNvSpPr txBox="1"/>
          <p:nvPr/>
        </p:nvSpPr>
        <p:spPr>
          <a:xfrm>
            <a:off x="5513867" y="5808663"/>
            <a:ext cx="5841521" cy="317500"/>
          </a:xfrm>
          <a:prstGeom prst="rect">
            <a:avLst/>
          </a:prstGeom>
        </p:spPr>
        <p:txBody>
          <a:bodyPr lIns="91440" tIns="45720" rIns="91440" bIns="45720" anchor="t">
            <a:normAutofit fontScale="92500" lnSpcReduction="20000"/>
          </a:bodyPr>
          <a:lstStyle/>
          <a:p>
            <a:endParaRPr lang="en-US">
              <a:cs typeface="Calibri"/>
            </a:endParaRPr>
          </a:p>
        </p:txBody>
      </p:sp>
    </p:spTree>
    <p:extLst>
      <p:ext uri="{BB962C8B-B14F-4D97-AF65-F5344CB8AC3E}">
        <p14:creationId xmlns:p14="http://schemas.microsoft.com/office/powerpoint/2010/main" val="3846623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5816F-E705-4802-A255-6F2FABA5C3A5}"/>
              </a:ext>
            </a:extLst>
          </p:cNvPr>
          <p:cNvSpPr>
            <a:spLocks noGrp="1"/>
          </p:cNvSpPr>
          <p:nvPr>
            <p:ph type="title"/>
          </p:nvPr>
        </p:nvSpPr>
        <p:spPr/>
        <p:txBody>
          <a:bodyPr>
            <a:normAutofit/>
          </a:bodyPr>
          <a:lstStyle/>
          <a:p>
            <a:r>
              <a:rPr lang="en-US" sz="2800">
                <a:latin typeface="Calibri"/>
                <a:cs typeface="Calibri Light"/>
              </a:rPr>
              <a:t>Title 1 supports parental involvement in all areas of schools</a:t>
            </a:r>
          </a:p>
        </p:txBody>
      </p:sp>
      <p:sp>
        <p:nvSpPr>
          <p:cNvPr id="3" name="Content Placeholder 2">
            <a:extLst>
              <a:ext uri="{FF2B5EF4-FFF2-40B4-BE49-F238E27FC236}">
                <a16:creationId xmlns:a16="http://schemas.microsoft.com/office/drawing/2014/main" id="{FE410194-A853-4CD6-B6A8-B2E684C144FE}"/>
              </a:ext>
            </a:extLst>
          </p:cNvPr>
          <p:cNvSpPr>
            <a:spLocks noGrp="1"/>
          </p:cNvSpPr>
          <p:nvPr>
            <p:ph sz="half" idx="1"/>
          </p:nvPr>
        </p:nvSpPr>
        <p:spPr>
          <a:xfrm>
            <a:off x="349371" y="1624342"/>
            <a:ext cx="5742316" cy="4552621"/>
          </a:xfrm>
        </p:spPr>
        <p:txBody>
          <a:bodyPr vert="horz" lIns="91440" tIns="45720" rIns="91440" bIns="45720" rtlCol="0" anchor="t">
            <a:normAutofit lnSpcReduction="10000"/>
          </a:bodyPr>
          <a:lstStyle/>
          <a:p>
            <a:pPr marL="0" indent="0">
              <a:buNone/>
            </a:pPr>
            <a:r>
              <a:rPr lang="en-US" sz="2400">
                <a:ea typeface="+mn-lt"/>
                <a:cs typeface="+mn-lt"/>
              </a:rPr>
              <a:t>Parental involvement is a crucial factor of Title 1 legislation. Schools receiving Title 1 funding must implement programs, activities, and procedures that include and promote parent involvement in school-related activities. Schools must also provide opportunities that encourage parents to increase their knowledge and skills as they relate to their child’s education. One of the objectives of these programs and activities is to help parents understand and show them how important their involvement is in shaping the lives of their children in becoming successful and productive contributors to our society. </a:t>
            </a:r>
            <a:endParaRPr lang="en-US" sz="2400">
              <a:cs typeface="Calibri"/>
            </a:endParaRPr>
          </a:p>
        </p:txBody>
      </p:sp>
      <p:sp>
        <p:nvSpPr>
          <p:cNvPr id="4" name="Text Placeholder 3">
            <a:extLst>
              <a:ext uri="{FF2B5EF4-FFF2-40B4-BE49-F238E27FC236}">
                <a16:creationId xmlns:a16="http://schemas.microsoft.com/office/drawing/2014/main" id="{8489E1CA-4803-4CE0-B90D-4569A6E63000}"/>
              </a:ext>
            </a:extLst>
          </p:cNvPr>
          <p:cNvSpPr>
            <a:spLocks noGrp="1"/>
          </p:cNvSpPr>
          <p:nvPr>
            <p:ph sz="half" idx="2"/>
          </p:nvPr>
        </p:nvSpPr>
        <p:spPr/>
        <p:txBody>
          <a:bodyPr vert="horz" lIns="91440" tIns="45720" rIns="91440" bIns="45720" rtlCol="0" anchor="t">
            <a:normAutofit lnSpcReduction="10000"/>
          </a:bodyPr>
          <a:lstStyle/>
          <a:p>
            <a:pPr marL="0" indent="0">
              <a:spcBef>
                <a:spcPct val="0"/>
              </a:spcBef>
              <a:buNone/>
            </a:pPr>
            <a:r>
              <a:rPr lang="en-US" sz="2000">
                <a:cs typeface="Calibri"/>
              </a:rPr>
              <a:t>Lake View Elementary School teachers and staff </a:t>
            </a:r>
            <a:r>
              <a:rPr lang="en-US" sz="2000" dirty="0">
                <a:cs typeface="Calibri"/>
              </a:rPr>
              <a:t>will build bridges that can sustain working </a:t>
            </a:r>
          </a:p>
          <a:p>
            <a:pPr marL="0" indent="0">
              <a:spcBef>
                <a:spcPct val="0"/>
              </a:spcBef>
              <a:buNone/>
            </a:pPr>
            <a:r>
              <a:rPr lang="en-US" sz="2000">
                <a:cs typeface="Calibri"/>
              </a:rPr>
              <a:t>relationships with parents, children and other  stakeholders. </a:t>
            </a:r>
            <a:endParaRPr lang="en-US" sz="2000">
              <a:ea typeface="+mn-lt"/>
              <a:cs typeface="+mn-lt"/>
            </a:endParaRPr>
          </a:p>
          <a:p>
            <a:pPr marL="0" indent="0">
              <a:spcBef>
                <a:spcPct val="0"/>
              </a:spcBef>
              <a:buNone/>
            </a:pPr>
            <a:endParaRPr lang="en-US">
              <a:ea typeface="+mn-lt"/>
              <a:cs typeface="+mn-lt"/>
            </a:endParaRPr>
          </a:p>
          <a:p>
            <a:pPr marL="0" indent="0">
              <a:buNone/>
            </a:pPr>
            <a:endParaRPr lang="en-US">
              <a:cs typeface="Calibri"/>
            </a:endParaRPr>
          </a:p>
        </p:txBody>
      </p:sp>
      <p:pic>
        <p:nvPicPr>
          <p:cNvPr id="5" name="Picture 5" descr="A person standing in front of a sunset&#10;&#10;Description automatically generated">
            <a:extLst>
              <a:ext uri="{FF2B5EF4-FFF2-40B4-BE49-F238E27FC236}">
                <a16:creationId xmlns:a16="http://schemas.microsoft.com/office/drawing/2014/main" id="{69C17E23-CF62-4A63-B22C-A2AAC7B6D08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823725" y="53313"/>
            <a:ext cx="1982360" cy="1564156"/>
          </a:xfrm>
          <a:prstGeom prst="rect">
            <a:avLst/>
          </a:prstGeom>
        </p:spPr>
      </p:pic>
      <p:pic>
        <p:nvPicPr>
          <p:cNvPr id="8" name="Picture 8" descr="A bridge over a body of water&#10;&#10;Description automatically generated">
            <a:extLst>
              <a:ext uri="{FF2B5EF4-FFF2-40B4-BE49-F238E27FC236}">
                <a16:creationId xmlns:a16="http://schemas.microsoft.com/office/drawing/2014/main" id="{F9E1CD18-0A1B-41B7-928C-9391DC63944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509050" y="2920112"/>
            <a:ext cx="4599037" cy="3327659"/>
          </a:xfrm>
          <a:prstGeom prst="rect">
            <a:avLst/>
          </a:prstGeom>
        </p:spPr>
      </p:pic>
    </p:spTree>
    <p:extLst>
      <p:ext uri="{BB962C8B-B14F-4D97-AF65-F5344CB8AC3E}">
        <p14:creationId xmlns:p14="http://schemas.microsoft.com/office/powerpoint/2010/main" val="169380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CD89035-104F-4155-864B-A3EFD48CFF39}"/>
              </a:ext>
            </a:extLst>
          </p:cNvPr>
          <p:cNvSpPr>
            <a:spLocks noGrp="1"/>
          </p:cNvSpPr>
          <p:nvPr>
            <p:ph type="title"/>
          </p:nvPr>
        </p:nvSpPr>
        <p:spPr>
          <a:xfrm>
            <a:off x="838200" y="365125"/>
            <a:ext cx="5558489" cy="1325563"/>
          </a:xfrm>
        </p:spPr>
        <p:txBody>
          <a:bodyPr vert="horz" lIns="91440" tIns="45720" rIns="91440" bIns="45720" rtlCol="0">
            <a:normAutofit/>
          </a:bodyPr>
          <a:lstStyle/>
          <a:p>
            <a:r>
              <a:rPr lang="en-US" kern="1200">
                <a:latin typeface="+mj-lt"/>
                <a:ea typeface="+mj-ea"/>
                <a:cs typeface="+mj-cs"/>
              </a:rPr>
              <a:t>   Title 1 Resources </a:t>
            </a:r>
          </a:p>
        </p:txBody>
      </p:sp>
      <p:sp>
        <p:nvSpPr>
          <p:cNvPr id="22" name="Freeform: Shape 21">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61392DC1-D16A-4A5A-AD95-ADAC4531D17E}"/>
              </a:ext>
            </a:extLst>
          </p:cNvPr>
          <p:cNvSpPr>
            <a:spLocks noGrp="1"/>
          </p:cNvSpPr>
          <p:nvPr>
            <p:ph idx="1"/>
          </p:nvPr>
        </p:nvSpPr>
        <p:spPr>
          <a:xfrm>
            <a:off x="838200" y="1825625"/>
            <a:ext cx="5558489" cy="4351338"/>
          </a:xfrm>
        </p:spPr>
        <p:txBody>
          <a:bodyPr vert="horz" lIns="91440" tIns="45720" rIns="91440" bIns="45720" rtlCol="0">
            <a:normAutofit/>
          </a:bodyPr>
          <a:lstStyle/>
          <a:p>
            <a:r>
              <a:rPr lang="en-US" sz="1800"/>
              <a:t>US Department of Education. 2004. Title I — </a:t>
            </a:r>
            <a:r>
              <a:rPr lang="en-US" sz="1800" i="1"/>
              <a:t>Improving The Academic Achievement Of The Disadvantaged</a:t>
            </a:r>
            <a:r>
              <a:rPr lang="en-US" sz="1800"/>
              <a:t>. Retrieved May, 2013 from </a:t>
            </a:r>
            <a:r>
              <a:rPr lang="en-US" sz="1800" b="1">
                <a:hlinkClick r:id="rId2"/>
              </a:rPr>
              <a:t>https://www2.ed.gov/policy/elsec/leg/esea02/pg1.html</a:t>
            </a:r>
            <a:r>
              <a:rPr lang="en-US" sz="1800"/>
              <a:t> .</a:t>
            </a:r>
          </a:p>
          <a:p>
            <a:r>
              <a:rPr lang="en-US" sz="1800"/>
              <a:t>Formula Fairness Campaign. 2011. – </a:t>
            </a:r>
            <a:r>
              <a:rPr lang="en-US" sz="1800" i="1"/>
              <a:t>Ending Discrimination against Rural and Small Schools</a:t>
            </a:r>
            <a:r>
              <a:rPr lang="en-US" sz="1800"/>
              <a:t>. Retrieved May, 2013 from </a:t>
            </a:r>
            <a:r>
              <a:rPr lang="en-US" sz="1800" b="1">
                <a:hlinkClick r:id="rId3"/>
              </a:rPr>
              <a:t>http://www.formulafairness.com/title1</a:t>
            </a:r>
            <a:r>
              <a:rPr lang="en-US" sz="1800"/>
              <a:t> .</a:t>
            </a:r>
          </a:p>
          <a:p>
            <a:r>
              <a:rPr lang="en-US" sz="1800"/>
              <a:t>National Association for the Education of Young Children. 2011. Title 1 – </a:t>
            </a:r>
            <a:r>
              <a:rPr lang="en-US" sz="1800" i="1"/>
              <a:t>Helping Disadvantaged Children Meet High Standards.</a:t>
            </a:r>
            <a:r>
              <a:rPr lang="en-US" sz="1800"/>
              <a:t>Retrieved May 2013 from </a:t>
            </a:r>
            <a:r>
              <a:rPr lang="en-US" sz="1800" b="1">
                <a:hlinkClick r:id="rId4"/>
              </a:rPr>
              <a:t>http://www.naeyc.org/policy/federal/title1</a:t>
            </a:r>
            <a:r>
              <a:rPr lang="en-US" sz="1800"/>
              <a:t> .</a:t>
            </a:r>
          </a:p>
        </p:txBody>
      </p:sp>
      <p:sp>
        <p:nvSpPr>
          <p:cNvPr id="24" name="Oval 23">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Block Arc 25">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Freeform: Shape 27">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30" name="Straight Connector 29">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4" name="Arc 33">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Shape 35">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15167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TotalTime>
  <Words>660</Words>
  <Application>Microsoft Office PowerPoint</Application>
  <PresentationFormat>Widescreen</PresentationFormat>
  <Paragraphs>51</Paragraphs>
  <Slides>10</Slides>
  <Notes>0</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Title 1  Annual Parent Night</vt:lpstr>
      <vt:lpstr> What is Title One ?</vt:lpstr>
      <vt:lpstr>What is the purpose of Title 1</vt:lpstr>
      <vt:lpstr>     What can Title 1 funds be used for?</vt:lpstr>
      <vt:lpstr>How will Title 1 support LVES?</vt:lpstr>
      <vt:lpstr>Title 1 funding supports hiring new teachers and staff.</vt:lpstr>
      <vt:lpstr>Title 1 supports student and teacher mastery learning</vt:lpstr>
      <vt:lpstr>Title 1 supports parental involvement in all areas of schools</vt:lpstr>
      <vt:lpstr>   Title 1 Resources </vt:lpstr>
      <vt:lpstr>Let's  Value! Educational Success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Baker, Frances</dc:creator>
  <cp:lastModifiedBy>Baker, Frances</cp:lastModifiedBy>
  <cp:revision>85</cp:revision>
  <dcterms:created xsi:type="dcterms:W3CDTF">2020-08-24T16:39:42Z</dcterms:created>
  <dcterms:modified xsi:type="dcterms:W3CDTF">2022-09-21T20:11:21Z</dcterms:modified>
</cp:coreProperties>
</file>